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0" r:id="rId3"/>
    <p:sldId id="275" r:id="rId4"/>
    <p:sldId id="274" r:id="rId5"/>
    <p:sldId id="276" r:id="rId6"/>
    <p:sldId id="260" r:id="rId7"/>
    <p:sldId id="258" r:id="rId8"/>
    <p:sldId id="263" r:id="rId9"/>
    <p:sldId id="280" r:id="rId10"/>
    <p:sldId id="265" r:id="rId11"/>
    <p:sldId id="277" r:id="rId12"/>
    <p:sldId id="278" r:id="rId13"/>
    <p:sldId id="279" r:id="rId14"/>
    <p:sldId id="268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80" d="100"/>
          <a:sy n="80" d="100"/>
        </p:scale>
        <p:origin x="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44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965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43434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142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35443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58813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3323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41071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0422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9192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702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452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143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9244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421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967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7966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95111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38501E-6E57-4349-8A29-2DB9B007F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Meteostanice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A9EAA06-5060-45AB-9134-F7C34D08C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Michal Basler E4 – 2021/2022</a:t>
            </a:r>
          </a:p>
          <a:p>
            <a:endParaRPr lang="cs-CZ" dirty="0"/>
          </a:p>
          <a:p>
            <a:r>
              <a:rPr lang="cs-CZ" dirty="0"/>
              <a:t>Vedoucí práce: </a:t>
            </a:r>
            <a:r>
              <a:rPr lang="cs-CZ" cap="none" dirty="0" err="1"/>
              <a:t>PaedDR.</a:t>
            </a:r>
            <a:r>
              <a:rPr lang="cs-CZ" cap="none" dirty="0"/>
              <a:t> SOURAL Martin, MBA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8665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5A1AEC-8568-4AF3-ACFA-204F759D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Grafana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728B6D6-DB9D-49E8-BA17-5DECB0C9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2369482" cy="3541714"/>
          </a:xfrm>
        </p:spPr>
        <p:txBody>
          <a:bodyPr/>
          <a:lstStyle/>
          <a:p>
            <a:r>
              <a:rPr lang="cs-CZ" dirty="0"/>
              <a:t>Zobrazuje data, která jsou uložena v databázi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E09AA45-728E-45AD-B18E-35D96E3E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95" y="1357803"/>
            <a:ext cx="8112145" cy="4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0DA9C37E-EA8F-4B2D-B3C9-EAF700005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CABE40-222C-4478-B1E9-D4F0A06AF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550FA6-F63D-4A50-AF23-693AC5F7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856541D9-BA30-490A-85FA-718C88032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2229719-755A-484A-9F53-75D6C70F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252E273-06CD-4724-A83A-A0C35C25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93859FB-7C58-4A7E-BE2D-E7AB2652E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1B5606CE-0FA3-4AD5-9569-AF6CC8777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603846F-86ED-4EE2-B91D-CDDF6CD69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9AC8F8F-3DC6-4713-994A-A7B018261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B2C828C-4E94-4D65-85EB-416359228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9B76F62A-C88E-4FED-9BF1-C1B4E2D5FF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DA8B27C-A2A3-4831-AAA6-6D41FE6AA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0531F438-04FB-4DAC-BD6E-641284719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33AC26D-688C-46A4-9A0E-33721E30D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8B9D1A6A-B6B1-412D-8FB2-5D8C9B155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FEFAEE9-E619-4E5F-8AA7-6B5AFEB8B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3793ABA4-0204-4FD2-AD98-CB94E4FF55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597DBC75-B162-4845-ACBC-7AC3BA3C2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AFADA04-E16C-485E-988F-C8D4D8635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378D759-BA28-43E0-974D-33031B997A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BE9DF64-36AB-4F13-8C8F-8CD2A22FD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F4ABD706-1318-4136-85CD-D6B889210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1CC6C3D-85D8-4679-89F3-307210311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7AD8CFA-DEA0-4C58-9720-7DDD3EE0F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9973CEEF-9888-4EE5-AAB0-22BB3C1E8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8CBB9282-4239-47E5-90E2-DC0C8F84C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7B440438-B454-40AD-960C-6999CEACB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332F086-2A5E-4DC1-86F4-2F180FDFA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DAED410C-FA2D-464E-9139-DBC757666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753CD3-1883-44C3-9A33-63204DA0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FA102FEB-23DD-405A-89A1-1F339D4EE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A806EC65-81CF-465F-8FEF-E37553644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7B711B38-0BE9-47C7-A729-3BB9FC76D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032004D3-DAD0-4AC5-821A-95EEC4DF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7CF47654-7ABD-40C2-95EE-7726D44694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498F9C56-D5CD-4A30-B91A-0436DE980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EF229B63-3512-488C-8B9F-EFB2EEB71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6FCED579-61B6-42F3-8C1A-F99ABB6CA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CA1F3999-C424-4290-B3A2-CF13438F2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7C40A91-3475-4B25-8203-F08EC1A50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CB0D476-7182-4C7A-BAFE-2DA5EBAE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Zobrazovače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0EDD3F2-B2A7-4159-B620-5AD50E1EA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5894388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Byly vyrobeny celkem 3 zobrazovače</a:t>
            </a:r>
          </a:p>
          <a:p>
            <a:r>
              <a:rPr lang="en-US"/>
              <a:t>2 s OLED obrazovkou (vrchní obrázek) a 1 s E-Ink obrazovkou (spodní obrázek)</a:t>
            </a:r>
          </a:p>
          <a:p>
            <a:r>
              <a:rPr lang="en-US"/>
              <a:t>Zobrazovač s E-Ink obrazovkou má integrovanou baterii (vydrží přibližně 2 týdny na 1 nabití)</a:t>
            </a:r>
          </a:p>
        </p:txBody>
      </p:sp>
      <p:sp>
        <p:nvSpPr>
          <p:cNvPr id="54" name="Round Diagonal Corner Rectangle 8">
            <a:extLst>
              <a:ext uri="{FF2B5EF4-FFF2-40B4-BE49-F238E27FC236}">
                <a16:creationId xmlns:a16="http://schemas.microsoft.com/office/drawing/2014/main" id="{ACCCF538-8A70-4B32-8376-4C90E2F8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7" y="618518"/>
            <a:ext cx="3425200" cy="5172683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A16363E-0DEB-4ADB-9737-14D0E5843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5" t="13943" r="19469" b="-13945"/>
          <a:stretch/>
        </p:blipFill>
        <p:spPr>
          <a:xfrm>
            <a:off x="7940036" y="940250"/>
            <a:ext cx="2798580" cy="2177855"/>
          </a:xfrm>
          <a:prstGeom prst="rect">
            <a:avLst/>
          </a:prstGeom>
        </p:spPr>
      </p:pic>
      <p:pic>
        <p:nvPicPr>
          <p:cNvPr id="6" name="Zástupný obsah 4" descr="Obsah obrázku text&#10;&#10;Popis byl vytvořen automaticky">
            <a:extLst>
              <a:ext uri="{FF2B5EF4-FFF2-40B4-BE49-F238E27FC236}">
                <a16:creationId xmlns:a16="http://schemas.microsoft.com/office/drawing/2014/main" id="{2A1C05F2-3038-4EC0-BC57-041516821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6" r="22039" b="-4"/>
          <a:stretch/>
        </p:blipFill>
        <p:spPr>
          <a:xfrm rot="21600000">
            <a:off x="7940036" y="3278244"/>
            <a:ext cx="2798580" cy="21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8C4AD8D5-71D6-40BC-99E5-47DE8E0C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533A17-EC72-4E84-B171-999EB6609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539875"/>
            <a:ext cx="4639278" cy="42513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Slouží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snadnému</a:t>
            </a:r>
            <a:r>
              <a:rPr lang="en-US" dirty="0"/>
              <a:t> </a:t>
            </a:r>
            <a:r>
              <a:rPr lang="en-US" dirty="0" err="1"/>
              <a:t>přístupu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stanice</a:t>
            </a:r>
            <a:r>
              <a:rPr lang="en-US" dirty="0"/>
              <a:t> </a:t>
            </a:r>
            <a:r>
              <a:rPr lang="en-US" dirty="0" err="1"/>
              <a:t>přes</a:t>
            </a:r>
            <a:r>
              <a:rPr lang="en-US" dirty="0"/>
              <a:t> internet</a:t>
            </a:r>
          </a:p>
          <a:p>
            <a:r>
              <a:rPr lang="en-US" dirty="0" err="1"/>
              <a:t>Slouží</a:t>
            </a:r>
            <a:r>
              <a:rPr lang="en-US" dirty="0"/>
              <a:t> </a:t>
            </a:r>
            <a:r>
              <a:rPr lang="en-US" dirty="0" err="1"/>
              <a:t>hlavně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cs-CZ" dirty="0"/>
              <a:t>komunikace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počitači</a:t>
            </a:r>
            <a:endParaRPr lang="en-US" dirty="0"/>
          </a:p>
        </p:txBody>
      </p:sp>
      <p:pic>
        <p:nvPicPr>
          <p:cNvPr id="6" name="Zástupný obsah 5" descr="Obsah obrázku text&#10;&#10;Popis byl vytvořen automaticky">
            <a:extLst>
              <a:ext uri="{FF2B5EF4-FFF2-40B4-BE49-F238E27FC236}">
                <a16:creationId xmlns:a16="http://schemas.microsoft.com/office/drawing/2014/main" id="{3D5D72DF-60E5-45A6-9414-AC54E52D8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-294" t="-476" r="1415" b="478"/>
          <a:stretch/>
        </p:blipFill>
        <p:spPr>
          <a:xfrm>
            <a:off x="5623981" y="2025704"/>
            <a:ext cx="5880631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A8F4C8-A2A2-47E7-94A0-59E36CB4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Twitter bot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367DD0-9008-4AE2-B14F-2B8E09B4EF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Slouží k informování uživatelů o aktuálním stavu počasí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A1160688-98D4-4844-A553-031F92ACD1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8226" y="1243012"/>
            <a:ext cx="4325648" cy="4371975"/>
          </a:xfrm>
        </p:spPr>
      </p:pic>
    </p:spTree>
    <p:extLst>
      <p:ext uri="{BB962C8B-B14F-4D97-AF65-F5344CB8AC3E}">
        <p14:creationId xmlns:p14="http://schemas.microsoft.com/office/powerpoint/2010/main" val="408932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19A03E-5EC3-43F6-9630-909C10E9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Výsledek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86240E6-6B28-40B1-A192-441F33A9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8646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9AE5A1-096F-4443-87BA-905D8219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Shrnutí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C0429CF-197B-450B-B86C-2E7930ECA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1989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4E94DF-8F8F-4FB1-ABC8-83BFF41C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Díky za pozornost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C1EEAE-4B1A-4C40-BA96-C96C4EC5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Nyní nastal čas na Vaše otázky</a:t>
            </a:r>
          </a:p>
        </p:txBody>
      </p:sp>
    </p:spTree>
    <p:extLst>
      <p:ext uri="{BB962C8B-B14F-4D97-AF65-F5344CB8AC3E}">
        <p14:creationId xmlns:p14="http://schemas.microsoft.com/office/powerpoint/2010/main" val="351520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EC7C5B-4102-4946-A402-1D64C9D5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Meteostanice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E54E61-379A-43EE-9224-F3B09C2C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 fontScale="92500"/>
          </a:bodyPr>
          <a:lstStyle/>
          <a:p>
            <a:r>
              <a:rPr lang="cs-CZ" dirty="0"/>
              <a:t>Stanice umí měřit teplotu, absolutní tlak, relativní vlhkost, UV intenzitu, světelnou intenzitu, směr větru a rychlost větru.</a:t>
            </a:r>
          </a:p>
          <a:p>
            <a:r>
              <a:rPr lang="cs-CZ" dirty="0"/>
              <a:t>Dále umí vypočítat pocitovou teplotu, rosný bod, relativní tlak a větrný chlad</a:t>
            </a:r>
          </a:p>
          <a:p>
            <a:r>
              <a:rPr lang="cs-CZ" dirty="0"/>
              <a:t>Řízeno mikropočítačem ESP32</a:t>
            </a:r>
          </a:p>
          <a:p>
            <a:endParaRPr lang="cs-CZ" dirty="0"/>
          </a:p>
        </p:txBody>
      </p:sp>
      <p:pic>
        <p:nvPicPr>
          <p:cNvPr id="5" name="Obrázek 4" descr="Obsah obrázku tráva, obloha, exteriér, dům&#10;&#10;Popis byl vytvořen automaticky">
            <a:extLst>
              <a:ext uri="{FF2B5EF4-FFF2-40B4-BE49-F238E27FC236}">
                <a16:creationId xmlns:a16="http://schemas.microsoft.com/office/drawing/2014/main" id="{EE0C2239-F327-41FC-BD4E-FC38BAA4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8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65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1A81FC-79F3-4574-BDBB-D960E8A3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Prototyp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633EA2-32CC-4EA3-BE1F-88AEC4D7F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/>
              <a:t>Používá stejné senzory jako finální stanice kromě senzoru BMP180</a:t>
            </a:r>
          </a:p>
          <a:p>
            <a:r>
              <a:rPr lang="cs-CZ"/>
              <a:t>Neměří směr a rychlost větru</a:t>
            </a:r>
            <a:endParaRPr lang="cs-CZ" dirty="0"/>
          </a:p>
        </p:txBody>
      </p:sp>
      <p:pic>
        <p:nvPicPr>
          <p:cNvPr id="5" name="Zástupný obsah 4" descr="Obsah obrázku elektronika&#10;&#10;Popis byl vytvořen automaticky">
            <a:extLst>
              <a:ext uri="{FF2B5EF4-FFF2-40B4-BE49-F238E27FC236}">
                <a16:creationId xmlns:a16="http://schemas.microsoft.com/office/drawing/2014/main" id="{0E6A79B8-3608-4BEA-846A-E97544E17A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r="15925"/>
          <a:stretch/>
        </p:blipFill>
        <p:spPr>
          <a:xfrm rot="5400000">
            <a:off x="6489486" y="1681557"/>
            <a:ext cx="5529915" cy="3585936"/>
          </a:xfrm>
          <a:prstGeom prst="snip2DiagRect">
            <a:avLst>
              <a:gd name="adj1" fmla="val 0"/>
              <a:gd name="adj2" fmla="val 621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218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EEBCC2-B950-43B4-BF15-7202264D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návrh a výroba desek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256BDF3-3F1F-4C42-84CA-721CCCA0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cs-CZ" dirty="0"/>
              <a:t>Desky byly nakresleny v programu Sprint Layout</a:t>
            </a:r>
          </a:p>
          <a:p>
            <a:r>
              <a:rPr lang="cs-CZ" dirty="0"/>
              <a:t>Schéma bylo doděláno dodatečně v programu </a:t>
            </a:r>
            <a:r>
              <a:rPr lang="cs-CZ" dirty="0" err="1"/>
              <a:t>KiCad</a:t>
            </a:r>
            <a:endParaRPr lang="cs-CZ" dirty="0"/>
          </a:p>
          <a:p>
            <a:r>
              <a:rPr lang="cs-CZ" dirty="0"/>
              <a:t>Plošné spoje byly vyrobeny na zakázku u firmy plosnaky.cz</a:t>
            </a:r>
          </a:p>
        </p:txBody>
      </p:sp>
      <p:pic>
        <p:nvPicPr>
          <p:cNvPr id="5" name="Obrázek 4" descr="Obsah obrázku text, obvod, elektronika&#10;&#10;Popis byl vytvořen automaticky">
            <a:extLst>
              <a:ext uri="{FF2B5EF4-FFF2-40B4-BE49-F238E27FC236}">
                <a16:creationId xmlns:a16="http://schemas.microsoft.com/office/drawing/2014/main" id="{016A51EC-FC6D-4891-B16A-B893EA271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 b="3179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A958CBC-17BB-40E7-BD64-257F0A4A01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 r="-26" b="-26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235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D54AB6-374D-4015-8FBA-CBFD6405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03558"/>
            <a:ext cx="9905998" cy="1478570"/>
          </a:xfrm>
        </p:spPr>
        <p:txBody>
          <a:bodyPr/>
          <a:lstStyle/>
          <a:p>
            <a:r>
              <a:rPr lang="cs-CZ" dirty="0"/>
              <a:t>Schéma hlavní desky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431750B-07A5-441F-9497-D036E7862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4044" r="3048" b="4132"/>
          <a:stretch/>
        </p:blipFill>
        <p:spPr>
          <a:xfrm>
            <a:off x="2423120" y="1470378"/>
            <a:ext cx="7342582" cy="5084064"/>
          </a:xfrm>
        </p:spPr>
      </p:pic>
    </p:spTree>
    <p:extLst>
      <p:ext uri="{BB962C8B-B14F-4D97-AF65-F5344CB8AC3E}">
        <p14:creationId xmlns:p14="http://schemas.microsoft.com/office/powerpoint/2010/main" val="155828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C3CCE0-6498-4EBE-A4E0-3E18D8B3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Senzory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9879BF-C808-4CDB-9775-14769344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cs-CZ" dirty="0"/>
              <a:t>BMP280 – Teplota, tlak</a:t>
            </a:r>
          </a:p>
          <a:p>
            <a:r>
              <a:rPr lang="cs-CZ" dirty="0"/>
              <a:t>DHT22 – Vlhkost</a:t>
            </a:r>
          </a:p>
          <a:p>
            <a:r>
              <a:rPr lang="cs-CZ" dirty="0"/>
              <a:t>ML8511 – UV intenzita</a:t>
            </a:r>
          </a:p>
          <a:p>
            <a:r>
              <a:rPr lang="cs-CZ" dirty="0"/>
              <a:t>BH1750 – Světelná intenzita</a:t>
            </a:r>
          </a:p>
        </p:txBody>
      </p:sp>
      <p:pic>
        <p:nvPicPr>
          <p:cNvPr id="5" name="Obrázek 4" descr="Obsah obrázku ozubené kolo&#10;&#10;Popis byl vytvořen automaticky">
            <a:extLst>
              <a:ext uri="{FF2B5EF4-FFF2-40B4-BE49-F238E27FC236}">
                <a16:creationId xmlns:a16="http://schemas.microsoft.com/office/drawing/2014/main" id="{87B775B7-7EE6-47FE-8C98-D9B472B93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5" t="159" r="19722" b="-159"/>
          <a:stretch/>
        </p:blipFill>
        <p:spPr>
          <a:xfrm rot="5400000">
            <a:off x="6912431" y="1487801"/>
            <a:ext cx="4840332" cy="3425199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78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77E7CF-513E-4A83-8E32-99C2F1CA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Anemometr a korouhev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5A4358-14DE-3059-6F10-CF4EDBEE5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cs-CZ" dirty="0"/>
              <a:t>Oba senzory jsou tištěny z PETG materiálu na mé 3D tiskárně </a:t>
            </a:r>
            <a:r>
              <a:rPr lang="cs-CZ"/>
              <a:t>Prusa mk3s+</a:t>
            </a:r>
          </a:p>
          <a:p>
            <a:endParaRPr lang="cs-CZ" dirty="0"/>
          </a:p>
          <a:p>
            <a:endParaRPr lang="en-US" dirty="0"/>
          </a:p>
        </p:txBody>
      </p:sp>
      <p:pic>
        <p:nvPicPr>
          <p:cNvPr id="5" name="Zástupný obsah 4" descr="Anemometr, který je nachází v práci.">
            <a:extLst>
              <a:ext uri="{FF2B5EF4-FFF2-40B4-BE49-F238E27FC236}">
                <a16:creationId xmlns:a16="http://schemas.microsoft.com/office/drawing/2014/main" id="{33F40FA7-2869-43B7-9C3D-0CCDE63004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3" b="6772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Zástupný obsah 4">
            <a:extLst>
              <a:ext uri="{FF2B5EF4-FFF2-40B4-BE49-F238E27FC236}">
                <a16:creationId xmlns:a16="http://schemas.microsoft.com/office/drawing/2014/main" id="{CDB439AD-5B44-4749-8A15-A4ECEDAD2F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3" b="11872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485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DFC1B-9D1C-464B-A47F-1B6D3889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fungování stanice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5ED19C-1836-4EDA-B2EA-3ACC566F9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/>
              <a:t>Probuzení z hibernace</a:t>
            </a:r>
          </a:p>
          <a:p>
            <a:r>
              <a:rPr lang="cs-CZ" dirty="0"/>
              <a:t>20 sekund měření</a:t>
            </a:r>
          </a:p>
          <a:p>
            <a:r>
              <a:rPr lang="cs-CZ" dirty="0"/>
              <a:t>Připojení k Wi-Fi a k MQTT serveru</a:t>
            </a:r>
          </a:p>
          <a:p>
            <a:r>
              <a:rPr lang="cs-CZ" dirty="0"/>
              <a:t>Odeslaní dat na MQTT server</a:t>
            </a:r>
          </a:p>
          <a:p>
            <a:r>
              <a:rPr lang="cs-CZ" dirty="0"/>
              <a:t>Uložení dat do </a:t>
            </a:r>
            <a:r>
              <a:rPr lang="cs-CZ" dirty="0" err="1"/>
              <a:t>Influx</a:t>
            </a:r>
            <a:r>
              <a:rPr lang="cs-CZ" dirty="0"/>
              <a:t> databáze</a:t>
            </a:r>
          </a:p>
          <a:p>
            <a:r>
              <a:rPr lang="cs-CZ" dirty="0"/>
              <a:t>Vypnutí všech modemů a senzorů</a:t>
            </a:r>
          </a:p>
          <a:p>
            <a:r>
              <a:rPr lang="cs-CZ" dirty="0"/>
              <a:t>Přechod do hibernace na 2 minuty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DD933CF1-0ED2-4CFE-A984-E06F10522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065" r="15580"/>
          <a:stretch/>
        </p:blipFill>
        <p:spPr>
          <a:xfrm>
            <a:off x="8211311" y="499305"/>
            <a:ext cx="2542033" cy="585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1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197CC3-B45A-4A1F-A7E3-7E1A2F19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MQTT data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CDE572-E3A5-4BFD-AA80-9BEFF8691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cs-CZ" dirty="0"/>
              <a:t>Pomocí MQTT protokolu se posílají data z meteostanice na server</a:t>
            </a:r>
          </a:p>
          <a:p>
            <a:r>
              <a:rPr lang="cs-CZ" dirty="0"/>
              <a:t>Na serveru se data zapíší do </a:t>
            </a:r>
            <a:r>
              <a:rPr lang="cs-CZ" dirty="0" err="1"/>
              <a:t>Influx</a:t>
            </a:r>
            <a:r>
              <a:rPr lang="cs-CZ" dirty="0"/>
              <a:t> databáze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62A4C18-C2E4-4320-8B50-D5E27140E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" b="594"/>
          <a:stretch/>
        </p:blipFill>
        <p:spPr>
          <a:xfrm>
            <a:off x="6580186" y="1250538"/>
            <a:ext cx="4467225" cy="43569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2779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bvo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vo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TM04033919[[fn=Obvod]]</Template>
  <TotalTime>328</TotalTime>
  <Words>279</Words>
  <Application>Microsoft Office PowerPoint</Application>
  <PresentationFormat>Širokoúhlá obrazovka</PresentationFormat>
  <Paragraphs>49</Paragraphs>
  <Slides>16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19" baseType="lpstr">
      <vt:lpstr>Arial</vt:lpstr>
      <vt:lpstr>Tw Cen MT</vt:lpstr>
      <vt:lpstr>Obvod</vt:lpstr>
      <vt:lpstr>Meteostanice</vt:lpstr>
      <vt:lpstr>Meteostanice</vt:lpstr>
      <vt:lpstr>Prototyp</vt:lpstr>
      <vt:lpstr>návrh a výroba desek</vt:lpstr>
      <vt:lpstr>Schéma hlavní desky</vt:lpstr>
      <vt:lpstr>Senzory</vt:lpstr>
      <vt:lpstr>Anemometr a korouhev</vt:lpstr>
      <vt:lpstr>Popis fungování stanice</vt:lpstr>
      <vt:lpstr>MQTT data</vt:lpstr>
      <vt:lpstr>Grafana</vt:lpstr>
      <vt:lpstr>Zobrazovače</vt:lpstr>
      <vt:lpstr>API</vt:lpstr>
      <vt:lpstr>Twitter bot</vt:lpstr>
      <vt:lpstr>Výsledek</vt:lpstr>
      <vt:lpstr>Shrnutí</vt:lpstr>
      <vt:lpstr>Díky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Meteostanice</dc:title>
  <dc:creator>Michal Basler</dc:creator>
  <cp:lastModifiedBy>Michal Basler</cp:lastModifiedBy>
  <cp:revision>10</cp:revision>
  <dcterms:created xsi:type="dcterms:W3CDTF">2022-04-03T20:28:27Z</dcterms:created>
  <dcterms:modified xsi:type="dcterms:W3CDTF">2022-04-21T12:11:28Z</dcterms:modified>
</cp:coreProperties>
</file>